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  <p:sldMasterId id="2147483680" r:id="rId2"/>
  </p:sldMasterIdLst>
  <p:notesMasterIdLst>
    <p:notesMasterId r:id="rId8"/>
  </p:notesMasterIdLst>
  <p:sldIdLst>
    <p:sldId id="262" r:id="rId3"/>
    <p:sldId id="259" r:id="rId4"/>
    <p:sldId id="260" r:id="rId5"/>
    <p:sldId id="258" r:id="rId6"/>
    <p:sldId id="257" r:id="rId7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0" autoAdjust="0"/>
    <p:restoredTop sz="94702" autoAdjust="0"/>
  </p:normalViewPr>
  <p:slideViewPr>
    <p:cSldViewPr>
      <p:cViewPr varScale="1">
        <p:scale>
          <a:sx n="65" d="100"/>
          <a:sy n="65" d="100"/>
        </p:scale>
        <p:origin x="-582" y="-3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Calibri Light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 Light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Calibri Light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 Light" pitchFamily="34" charset="0"/>
              </a:defRPr>
            </a:lvl1pPr>
          </a:lstStyle>
          <a:p>
            <a:pPr>
              <a:defRPr/>
            </a:pPr>
            <a:fld id="{164F3D51-0D6D-479E-BED5-4C97E48BF8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 Light" pitchFamily="34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 Light" pitchFamily="34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 Light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 Light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 Light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4B94F-EC3A-498A-B724-21F6E9AD01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9EDAA6-81F1-4CF1-8B29-AB62C801FD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B26BE4-EB9B-4DFE-9B7F-05E9405DA1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uk-UA" sz="2400"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uk-UA"/>
            </a:p>
          </p:txBody>
        </p:sp>
      </p:grpSp>
      <p:sp>
        <p:nvSpPr>
          <p:cNvPr id="5120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181FC43-E220-4335-A515-ECA912CDBC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E7692D-C1DD-4895-8A0D-0A35082EAF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6F76A0-491B-479A-B01A-84DECD1830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4046EB-7A83-4148-B6F3-F28FECB374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6230A3-D8A6-4CE0-842B-7297722B45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3C59B0-A277-409C-B6BB-6EDC22EA5D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95330-7C34-4473-9173-9E0854468F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B45BA4-DEEC-4512-BAD5-F5A34B8A33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F00DAC-DFD9-4540-A501-88DF42F927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B3479-BD02-40B5-9541-800595FDF9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75D37-DCA0-4D18-ABD5-41BA8837E4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B457F1-F63E-4EA3-BAFD-070A32BA13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8A0C0E-5837-4285-A1F9-88E9482BA4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D40973-AB36-4E22-B66B-560DF5EE9D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FF2EBE-612A-4476-8A2B-0AD571F62A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A6FE2-E02D-42BD-85EE-8AB0C6EB12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58204-6C22-4614-9A74-2A038E5DDE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D79F10-6114-44A8-85B3-9D3C049354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32E97-33D4-48DE-80CB-1A1BDE917E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fld id="{AE35B96A-4D90-4953-AB7F-3FE83B513C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 Light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 Light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 Light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 Light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 Light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 Light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 Light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 Light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50179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uk-UA" sz="2400">
                <a:latin typeface="Times New Roman" pitchFamily="18" charset="0"/>
              </a:endParaRPr>
            </a:p>
          </p:txBody>
        </p:sp>
        <p:sp>
          <p:nvSpPr>
            <p:cNvPr id="50180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uk-UA"/>
            </a:p>
          </p:txBody>
        </p:sp>
        <p:sp>
          <p:nvSpPr>
            <p:cNvPr id="50181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</p:grpSp>
      <p:sp>
        <p:nvSpPr>
          <p:cNvPr id="2051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2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018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018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018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fld id="{22603835-7043-498C-A3F1-B59CC3F0A8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ctrTitle"/>
          </p:nvPr>
        </p:nvSpPr>
        <p:spPr>
          <a:xfrm>
            <a:off x="1371600" y="985838"/>
            <a:ext cx="7310438" cy="2138362"/>
          </a:xfrm>
        </p:spPr>
        <p:txBody>
          <a:bodyPr/>
          <a:lstStyle/>
          <a:p>
            <a:pPr eaLnBrk="1" hangingPunct="1"/>
            <a:r>
              <a:rPr lang="uk-UA" b="1" i="1" dirty="0" smtClean="0">
                <a:solidFill>
                  <a:srgbClr val="006600"/>
                </a:solidFill>
                <a:latin typeface="Colonna MT" pitchFamily="82" charset="0"/>
              </a:rPr>
              <a:t>ПСИХОЛОГІЧНИЙ АНАЛІЗ МОТИВІВ НАВЧАЛЬНОЇ ДІЯЛЬНОСТІ СТУДЕНТІВ  ПЕРШОГО  </a:t>
            </a:r>
            <a:r>
              <a:rPr lang="uk-UA" b="1" i="1" dirty="0" smtClean="0">
                <a:solidFill>
                  <a:srgbClr val="006600"/>
                </a:solidFill>
                <a:latin typeface="Colonna MT" pitchFamily="82" charset="0"/>
              </a:rPr>
              <a:t>КУРСУ </a:t>
            </a:r>
            <a:endParaRPr lang="uk-UA" b="1" dirty="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05400" y="4419600"/>
            <a:ext cx="3581400" cy="1981200"/>
          </a:xfrm>
        </p:spPr>
        <p:txBody>
          <a:bodyPr/>
          <a:lstStyle/>
          <a:p>
            <a:pPr eaLnBrk="1" hangingPunct="1">
              <a:defRPr/>
            </a:pPr>
            <a:r>
              <a:rPr lang="uk-UA" i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Підготувала</a:t>
            </a:r>
          </a:p>
          <a:p>
            <a:pPr eaLnBrk="1" hangingPunct="1">
              <a:defRPr/>
            </a:pPr>
            <a:r>
              <a:rPr lang="uk-UA" i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Непрель Ганна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5"/>
          <p:cNvSpPr txBox="1">
            <a:spLocks noChangeArrowheads="1"/>
          </p:cNvSpPr>
          <p:nvPr/>
        </p:nvSpPr>
        <p:spPr bwMode="auto">
          <a:xfrm>
            <a:off x="228600" y="1752600"/>
            <a:ext cx="853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uk-UA">
              <a:latin typeface="Brush Script MT" pitchFamily="66" charset="0"/>
            </a:endParaRPr>
          </a:p>
        </p:txBody>
      </p:sp>
      <p:sp>
        <p:nvSpPr>
          <p:cNvPr id="5123" name="Rectangle 6"/>
          <p:cNvSpPr>
            <a:spLocks noChangeArrowheads="1"/>
          </p:cNvSpPr>
          <p:nvPr/>
        </p:nvSpPr>
        <p:spPr bwMode="auto">
          <a:xfrm>
            <a:off x="685800" y="381000"/>
            <a:ext cx="7467600" cy="593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2400" b="1" i="1">
                <a:solidFill>
                  <a:srgbClr val="006600"/>
                </a:solidFill>
                <a:latin typeface="Brush Script MT" pitchFamily="66" charset="0"/>
              </a:rPr>
              <a:t>Те, що я чую, забуваю, </a:t>
            </a:r>
          </a:p>
          <a:p>
            <a:pPr algn="ctr" eaLnBrk="1" hangingPunct="1"/>
            <a:endParaRPr lang="ru-RU" sz="2400" b="1" i="1">
              <a:solidFill>
                <a:srgbClr val="006600"/>
              </a:solidFill>
              <a:latin typeface="Brush Script MT" pitchFamily="66" charset="0"/>
            </a:endParaRPr>
          </a:p>
          <a:p>
            <a:pPr algn="ctr" eaLnBrk="1" hangingPunct="1"/>
            <a:r>
              <a:rPr lang="ru-RU" sz="2400" b="1" i="1">
                <a:solidFill>
                  <a:srgbClr val="006600"/>
                </a:solidFill>
                <a:latin typeface="Brush Script MT" pitchFamily="66" charset="0"/>
              </a:rPr>
              <a:t>Те, що я бачу й чую, я трохи пам’ятаю, </a:t>
            </a:r>
          </a:p>
          <a:p>
            <a:pPr algn="ctr" eaLnBrk="1" hangingPunct="1"/>
            <a:endParaRPr lang="ru-RU" sz="2400" b="1" i="1">
              <a:solidFill>
                <a:srgbClr val="006600"/>
              </a:solidFill>
              <a:latin typeface="Brush Script MT" pitchFamily="66" charset="0"/>
            </a:endParaRPr>
          </a:p>
          <a:p>
            <a:pPr algn="ctr" eaLnBrk="1" hangingPunct="1"/>
            <a:r>
              <a:rPr lang="ru-RU" sz="2400" b="1" i="1">
                <a:solidFill>
                  <a:srgbClr val="006600"/>
                </a:solidFill>
                <a:latin typeface="Brush Script MT" pitchFamily="66" charset="0"/>
              </a:rPr>
              <a:t>Те, що я бачу й обговорюю, </a:t>
            </a:r>
          </a:p>
          <a:p>
            <a:pPr algn="ctr" eaLnBrk="1" hangingPunct="1"/>
            <a:endParaRPr lang="ru-RU" sz="2400" b="1" i="1">
              <a:solidFill>
                <a:srgbClr val="006600"/>
              </a:solidFill>
              <a:latin typeface="Brush Script MT" pitchFamily="66" charset="0"/>
            </a:endParaRPr>
          </a:p>
          <a:p>
            <a:pPr algn="ctr" eaLnBrk="1" hangingPunct="1"/>
            <a:r>
              <a:rPr lang="ru-RU" sz="2400" b="1" i="1">
                <a:solidFill>
                  <a:srgbClr val="006600"/>
                </a:solidFill>
                <a:latin typeface="Brush Script MT" pitchFamily="66" charset="0"/>
              </a:rPr>
              <a:t>я починаю розуміти. </a:t>
            </a:r>
          </a:p>
          <a:p>
            <a:pPr algn="ctr" eaLnBrk="1" hangingPunct="1"/>
            <a:endParaRPr lang="ru-RU" sz="2400" b="1" i="1">
              <a:solidFill>
                <a:srgbClr val="006600"/>
              </a:solidFill>
              <a:latin typeface="Brush Script MT" pitchFamily="66" charset="0"/>
            </a:endParaRPr>
          </a:p>
          <a:p>
            <a:pPr algn="ctr" eaLnBrk="1" hangingPunct="1"/>
            <a:r>
              <a:rPr lang="ru-RU" sz="2400" b="1" i="1">
                <a:solidFill>
                  <a:srgbClr val="006600"/>
                </a:solidFill>
                <a:latin typeface="Brush Script MT" pitchFamily="66" charset="0"/>
              </a:rPr>
              <a:t>Коли я чую, бачу, обговорюю й роблю, </a:t>
            </a:r>
          </a:p>
          <a:p>
            <a:pPr algn="ctr" eaLnBrk="1" hangingPunct="1"/>
            <a:endParaRPr lang="ru-RU" sz="2400" b="1" i="1">
              <a:solidFill>
                <a:srgbClr val="006600"/>
              </a:solidFill>
              <a:latin typeface="Brush Script MT" pitchFamily="66" charset="0"/>
            </a:endParaRPr>
          </a:p>
          <a:p>
            <a:pPr algn="ctr" eaLnBrk="1" hangingPunct="1"/>
            <a:r>
              <a:rPr lang="ru-RU" sz="2400" b="1" i="1">
                <a:solidFill>
                  <a:srgbClr val="006600"/>
                </a:solidFill>
                <a:latin typeface="Brush Script MT" pitchFamily="66" charset="0"/>
              </a:rPr>
              <a:t>я набуваю знань і навичок. </a:t>
            </a:r>
          </a:p>
          <a:p>
            <a:pPr algn="ctr" eaLnBrk="1" hangingPunct="1"/>
            <a:endParaRPr lang="ru-RU" sz="2400" b="1" i="1">
              <a:solidFill>
                <a:srgbClr val="006600"/>
              </a:solidFill>
              <a:latin typeface="Brush Script MT" pitchFamily="66" charset="0"/>
            </a:endParaRPr>
          </a:p>
          <a:p>
            <a:pPr algn="ctr" eaLnBrk="1" hangingPunct="1"/>
            <a:r>
              <a:rPr lang="ru-RU" sz="2400" b="1" i="1">
                <a:solidFill>
                  <a:srgbClr val="006600"/>
                </a:solidFill>
                <a:latin typeface="Brush Script MT" pitchFamily="66" charset="0"/>
              </a:rPr>
              <a:t>Коли я передаю знання іншим, я стаю майстром. </a:t>
            </a:r>
          </a:p>
          <a:p>
            <a:pPr algn="ctr" eaLnBrk="1" hangingPunct="1"/>
            <a:endParaRPr lang="ru-RU" sz="2400" b="1" i="1">
              <a:solidFill>
                <a:srgbClr val="006600"/>
              </a:solidFill>
              <a:latin typeface="Brush Script MT" pitchFamily="66" charset="0"/>
            </a:endParaRPr>
          </a:p>
          <a:p>
            <a:pPr algn="ctr" eaLnBrk="1" hangingPunct="1"/>
            <a:r>
              <a:rPr lang="ru-RU" sz="2400" b="1" i="1">
                <a:solidFill>
                  <a:srgbClr val="006600"/>
                </a:solidFill>
                <a:latin typeface="Brush Script MT" pitchFamily="66" charset="0"/>
              </a:rPr>
              <a:t>Конфуцій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382000" cy="1295400"/>
          </a:xfrm>
        </p:spPr>
        <p:txBody>
          <a:bodyPr/>
          <a:lstStyle/>
          <a:p>
            <a:pPr eaLnBrk="1" hangingPunct="1">
              <a:defRPr/>
            </a:pPr>
            <a:r>
              <a:rPr lang="uk-UA" sz="3200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Умови, що впливають на формування позитивної мотивації навчально-пізнавальної діяльності студентів, а саме:</a:t>
            </a:r>
            <a:br>
              <a:rPr lang="uk-UA" sz="3200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b="1" dirty="0" smtClean="0">
              <a:solidFill>
                <a:schemeClr val="accent1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uk-UA" sz="2000" smtClean="0"/>
          </a:p>
          <a:p>
            <a:pPr eaLnBrk="1" hangingPunct="1">
              <a:lnSpc>
                <a:spcPct val="80000"/>
              </a:lnSpc>
            </a:pPr>
            <a:r>
              <a:rPr lang="uk-UA" sz="2000" b="1" smtClean="0">
                <a:latin typeface="Times New Roman" pitchFamily="18" charset="0"/>
                <a:cs typeface="Times New Roman" pitchFamily="18" charset="0"/>
              </a:rPr>
              <a:t>1) професіоналізм викладача (бажання та вміння навчити);</a:t>
            </a:r>
          </a:p>
          <a:p>
            <a:pPr eaLnBrk="1" hangingPunct="1">
              <a:lnSpc>
                <a:spcPct val="80000"/>
              </a:lnSpc>
            </a:pPr>
            <a:r>
              <a:rPr lang="uk-UA" sz="2000" b="1" smtClean="0">
                <a:latin typeface="Times New Roman" pitchFamily="18" charset="0"/>
                <a:cs typeface="Times New Roman" pitchFamily="18" charset="0"/>
              </a:rPr>
              <a:t>2) ставлення до студента як до компетентної особистості;</a:t>
            </a:r>
          </a:p>
          <a:p>
            <a:pPr eaLnBrk="1" hangingPunct="1">
              <a:lnSpc>
                <a:spcPct val="80000"/>
              </a:lnSpc>
            </a:pPr>
            <a:r>
              <a:rPr lang="uk-UA" sz="2000" b="1" smtClean="0">
                <a:latin typeface="Times New Roman" pitchFamily="18" charset="0"/>
                <a:cs typeface="Times New Roman" pitchFamily="18" charset="0"/>
              </a:rPr>
              <a:t>3) сприяння самовизначенню студента, розвиток позитивних емоцій студента;</a:t>
            </a:r>
          </a:p>
          <a:p>
            <a:pPr eaLnBrk="1" hangingPunct="1">
              <a:lnSpc>
                <a:spcPct val="80000"/>
              </a:lnSpc>
            </a:pPr>
            <a:r>
              <a:rPr lang="uk-UA" sz="2000" b="1" smtClean="0">
                <a:latin typeface="Times New Roman" pitchFamily="18" charset="0"/>
                <a:cs typeface="Times New Roman" pitchFamily="18" charset="0"/>
              </a:rPr>
              <a:t>4) організація навчання як процесу пізнання;</a:t>
            </a:r>
          </a:p>
          <a:p>
            <a:pPr eaLnBrk="1" hangingPunct="1">
              <a:lnSpc>
                <a:spcPct val="80000"/>
              </a:lnSpc>
            </a:pPr>
            <a:r>
              <a:rPr lang="uk-UA" sz="2000" b="1" smtClean="0">
                <a:latin typeface="Times New Roman" pitchFamily="18" charset="0"/>
                <a:cs typeface="Times New Roman" pitchFamily="18" charset="0"/>
              </a:rPr>
              <a:t>5) використання методів, що стимулюють навчально-пізнавальну діяльність;</a:t>
            </a:r>
          </a:p>
          <a:p>
            <a:pPr eaLnBrk="1" hangingPunct="1">
              <a:lnSpc>
                <a:spcPct val="80000"/>
              </a:lnSpc>
            </a:pPr>
            <a:r>
              <a:rPr lang="uk-UA" sz="2000" b="1" smtClean="0">
                <a:latin typeface="Times New Roman" pitchFamily="18" charset="0"/>
                <a:cs typeface="Times New Roman" pitchFamily="18" charset="0"/>
              </a:rPr>
              <a:t>6) усвідомлення найближчих та кінцевих цілей навчання;</a:t>
            </a:r>
          </a:p>
          <a:p>
            <a:pPr eaLnBrk="1" hangingPunct="1">
              <a:lnSpc>
                <a:spcPct val="80000"/>
              </a:lnSpc>
            </a:pPr>
            <a:r>
              <a:rPr lang="uk-UA" sz="2000" b="1" smtClean="0">
                <a:latin typeface="Times New Roman" pitchFamily="18" charset="0"/>
                <a:cs typeface="Times New Roman" pitchFamily="18" charset="0"/>
              </a:rPr>
              <a:t>7) професійна спрямованість навчальної діяльності;</a:t>
            </a:r>
          </a:p>
          <a:p>
            <a:pPr eaLnBrk="1" hangingPunct="1">
              <a:lnSpc>
                <a:spcPct val="80000"/>
              </a:lnSpc>
            </a:pPr>
            <a:r>
              <a:rPr lang="uk-UA" sz="2000" b="1" smtClean="0">
                <a:latin typeface="Times New Roman" pitchFamily="18" charset="0"/>
                <a:cs typeface="Times New Roman" pitchFamily="18" charset="0"/>
              </a:rPr>
              <a:t>8) доступність змісту навчального матеріалу, що пропонується викладачем на</a:t>
            </a:r>
          </a:p>
          <a:p>
            <a:pPr eaLnBrk="1" hangingPunct="1">
              <a:lnSpc>
                <a:spcPct val="80000"/>
              </a:lnSpc>
            </a:pPr>
            <a:r>
              <a:rPr lang="uk-UA" sz="2000" b="1" smtClean="0">
                <a:latin typeface="Times New Roman" pitchFamily="18" charset="0"/>
                <a:cs typeface="Times New Roman" pitchFamily="18" charset="0"/>
              </a:rPr>
              <a:t>занятті;</a:t>
            </a:r>
          </a:p>
          <a:p>
            <a:pPr eaLnBrk="1" hangingPunct="1">
              <a:lnSpc>
                <a:spcPct val="80000"/>
              </a:lnSpc>
            </a:pPr>
            <a:r>
              <a:rPr lang="uk-UA" sz="2000" b="1" smtClean="0">
                <a:latin typeface="Times New Roman" pitchFamily="18" charset="0"/>
                <a:cs typeface="Times New Roman" pitchFamily="18" charset="0"/>
              </a:rPr>
              <a:t>9) постійне створення та "підкріплення" ситуації успіху для невпевнених у своїх силах студентів.</a:t>
            </a:r>
            <a:endParaRPr lang="ru-RU" sz="2000" b="1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74638"/>
            <a:ext cx="8077200" cy="792162"/>
          </a:xfrm>
        </p:spPr>
        <p:txBody>
          <a:bodyPr/>
          <a:lstStyle/>
          <a:p>
            <a:pPr eaLnBrk="1" hangingPunct="1">
              <a:defRPr/>
            </a:pPr>
            <a:r>
              <a:rPr lang="uk-UA" sz="3200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Визначення мотивів навчальної діяльності студентів.</a:t>
            </a:r>
            <a:endParaRPr lang="ru-RU" sz="3200" dirty="0" smtClean="0">
              <a:solidFill>
                <a:schemeClr val="accent1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1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43000" y="1143000"/>
            <a:ext cx="6956425" cy="3590925"/>
          </a:xfrm>
          <a:noFill/>
        </p:spPr>
      </p:pic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1219200" y="4800600"/>
            <a:ext cx="7010400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uk-UA" sz="1600">
              <a:latin typeface="Calibri Light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ru-RU" sz="2400">
              <a:latin typeface="Calibri Light" pitchFamily="34" charset="0"/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1066800" y="4876800"/>
            <a:ext cx="7010400" cy="149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uk-UA" sz="1200" b="1" dirty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</a:rPr>
              <a:t>А- МОТИВ ЗОВНІШНЬОГО ПРИМУСУ ,УНИКАННЯ ПОКАРАННЯ;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uk-UA" sz="1200" b="1" dirty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</a:rPr>
              <a:t>Б-ОБОВ</a:t>
            </a:r>
            <a:r>
              <a:rPr lang="en-US" sz="1200" b="1" dirty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</a:rPr>
              <a:t>’</a:t>
            </a:r>
            <a:r>
              <a:rPr lang="uk-UA" sz="1200" b="1" dirty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</a:rPr>
              <a:t>ЯЗКУ ТА ВІДПОВІДАЛЬНОСТІ;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uk-UA" sz="1200" b="1" dirty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</a:rPr>
              <a:t>В-ПІЗНАВАЛЬНИЙ МОТИВ;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uk-UA" sz="1200" b="1" dirty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</a:rPr>
              <a:t>Г-МОТИВ ПРЕСТИЖУ;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uk-UA" sz="1200" b="1" dirty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</a:rPr>
              <a:t>Д-МОТИВ МАТЕРІАЛЬНОГО ДОБРОБУТУ;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uk-UA" sz="1200" b="1" dirty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</a:rPr>
              <a:t>Е-МОТИВ ОТРИМАННЯ ІНФОРМАЦІЇ;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uk-UA" sz="1200" b="1" dirty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</a:rPr>
              <a:t>Ж-МОТИВ ДОСЯГНЕННЯ УСПІХУ;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uk-UA" sz="1200" b="1" dirty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</a:rPr>
              <a:t>З-МОТИВ ОРІЄНТАЦІЇ  НА СОЦІАЛЬНО ЗАЛЕЖНУ ПОВЕДІНКУ.</a:t>
            </a:r>
            <a:endParaRPr lang="ru-RU" sz="1200" b="1" dirty="0">
              <a:solidFill>
                <a:schemeClr val="accent1">
                  <a:lumMod val="25000"/>
                </a:schemeClr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z="3200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Виявлення студентів </a:t>
            </a:r>
            <a:r>
              <a:rPr lang="uk-UA" sz="3200" b="1" dirty="0" err="1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“групи</a:t>
            </a:r>
            <a:r>
              <a:rPr lang="uk-UA" sz="3200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3200" b="1" dirty="0" err="1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ризику”</a:t>
            </a:r>
            <a:r>
              <a:rPr lang="uk-UA" sz="3200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b="1" dirty="0" smtClean="0">
              <a:solidFill>
                <a:schemeClr val="accent1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5" name="Picture 9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81000" y="1143000"/>
            <a:ext cx="8175625" cy="5029200"/>
          </a:xfrm>
          <a:noFill/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Calibri Light"/>
        <a:ea typeface=""/>
        <a:cs typeface="Arial"/>
      </a:majorFont>
      <a:minorFont>
        <a:latin typeface="Calibri Light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Затмение">
  <a:themeElements>
    <a:clrScheme name="Затмение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Затмение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Затмение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</TotalTime>
  <Words>231</Words>
  <Application>Microsoft PowerPoint</Application>
  <PresentationFormat>Экран (4:3)</PresentationFormat>
  <Paragraphs>40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14" baseType="lpstr">
      <vt:lpstr>Arial</vt:lpstr>
      <vt:lpstr>Calibri Light</vt:lpstr>
      <vt:lpstr>Verdana</vt:lpstr>
      <vt:lpstr>Wingdings</vt:lpstr>
      <vt:lpstr>Times New Roman</vt:lpstr>
      <vt:lpstr>Colonna MT</vt:lpstr>
      <vt:lpstr>Brush Script MT</vt:lpstr>
      <vt:lpstr>Оформление по умолчанию</vt:lpstr>
      <vt:lpstr>Затмение</vt:lpstr>
      <vt:lpstr>ПСИХОЛОГІЧНИЙ АНАЛІЗ МОТИВІВ НАВЧАЛЬНОЇ ДІЯЛЬНОСТІ СТУДЕНТІВ  ПЕРШОГО  КУРСУ </vt:lpstr>
      <vt:lpstr>Слайд 2</vt:lpstr>
      <vt:lpstr>Умови, що впливають на формування позитивної мотивації навчально-пізнавальної діяльності студентів, а саме: </vt:lpstr>
      <vt:lpstr>Визначення мотивів навчальної діяльності студентів.</vt:lpstr>
      <vt:lpstr>Виявлення студентів “групи  ризику”.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Met</dc:creator>
  <cp:lastModifiedBy>Igor</cp:lastModifiedBy>
  <cp:revision>7</cp:revision>
  <cp:lastPrinted>1601-01-01T00:00:00Z</cp:lastPrinted>
  <dcterms:created xsi:type="dcterms:W3CDTF">2017-11-15T09:36:35Z</dcterms:created>
  <dcterms:modified xsi:type="dcterms:W3CDTF">2020-03-05T13:53:20Z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