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9"/>
  </p:notesMasterIdLst>
  <p:sldIdLst>
    <p:sldId id="256" r:id="rId2"/>
    <p:sldId id="274" r:id="rId3"/>
    <p:sldId id="275" r:id="rId4"/>
    <p:sldId id="276" r:id="rId5"/>
    <p:sldId id="280" r:id="rId6"/>
    <p:sldId id="260" r:id="rId7"/>
    <p:sldId id="261" r:id="rId8"/>
    <p:sldId id="263" r:id="rId9"/>
    <p:sldId id="265" r:id="rId10"/>
    <p:sldId id="266" r:id="rId11"/>
    <p:sldId id="268" r:id="rId12"/>
    <p:sldId id="269" r:id="rId13"/>
    <p:sldId id="279" r:id="rId14"/>
    <p:sldId id="277" r:id="rId15"/>
    <p:sldId id="271" r:id="rId16"/>
    <p:sldId id="270" r:id="rId17"/>
    <p:sldId id="272" r:id="rId18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94659" autoAdjust="0"/>
  </p:normalViewPr>
  <p:slideViewPr>
    <p:cSldViewPr>
      <p:cViewPr varScale="1">
        <p:scale>
          <a:sx n="69" d="100"/>
          <a:sy n="69" d="100"/>
        </p:scale>
        <p:origin x="77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4F47516-2CE1-4F79-A80A-5226DE688A81}" type="datetimeFigureOut">
              <a:rPr lang="uk-UA"/>
              <a:pPr>
                <a:defRPr/>
              </a:pPr>
              <a:t>18.03.2020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9DB6671-EF8E-459E-BF15-914DD500D245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643F5C9-2694-4F8D-8030-2141B38EBBF5}" type="slidenum">
              <a:rPr lang="uk-UA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uk-UA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Прямоугольник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Прямоугольник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Прямоугольник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" name="Прямая соединительная линия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3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4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5" name="Прямая соединительная линия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6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7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9" name="Овал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20" name="Овал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21" name="Овал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F1E65-E50B-4D22-89E6-8692E18C0102}" type="datetimeFigureOut">
              <a:rPr lang="uk-UA"/>
              <a:pPr>
                <a:defRPr/>
              </a:pPr>
              <a:t>18.03.2020</a:t>
            </a:fld>
            <a:endParaRPr lang="uk-UA" dirty="0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E1F27B-FE93-4498-9138-14748D1F34AF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C4473-A2A4-4B8E-ACEE-678D48948CEC}" type="datetimeFigureOut">
              <a:rPr lang="uk-UA"/>
              <a:pPr>
                <a:defRPr/>
              </a:pPr>
              <a:t>18.03.2020</a:t>
            </a:fld>
            <a:endParaRPr lang="uk-UA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57174-82B1-4CA6-9DE4-18DEF57D5DAE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62820-75FA-448C-82F3-F050719B0B61}" type="datetimeFigureOut">
              <a:rPr lang="uk-UA"/>
              <a:pPr>
                <a:defRPr/>
              </a:pPr>
              <a:t>18.03.2020</a:t>
            </a:fld>
            <a:endParaRPr lang="uk-UA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AC46D-B045-4B38-956F-460317F28C22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6925FB9-60CA-401C-9335-3BCC41E88758}" type="datetimeFigureOut">
              <a:rPr lang="uk-UA"/>
              <a:pPr>
                <a:defRPr/>
              </a:pPr>
              <a:t>18.03.2020</a:t>
            </a:fld>
            <a:endParaRPr lang="uk-UA" dirty="0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6AC5367-32A4-4E7D-9C4B-980DFCC0A992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Прямоугольник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Прямоугольник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Прямоугольник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Прямая соединительная линия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9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0" name="Прямая соединительная линия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3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4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5" name="Овал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6" name="Овал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7" name="Овал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19" name="Прямая соединительная линия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6B17F-AE51-45DE-AD6E-FF733A575577}" type="datetimeFigureOut">
              <a:rPr lang="uk-UA"/>
              <a:pPr>
                <a:defRPr/>
              </a:pPr>
              <a:t>18.03.2020</a:t>
            </a:fld>
            <a:endParaRPr lang="uk-UA" dirty="0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39F63-F803-4674-B96C-B068EF5A8C65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4F6D7-545E-429B-8388-6520B6C71EA4}" type="datetimeFigureOut">
              <a:rPr lang="uk-UA"/>
              <a:pPr>
                <a:defRPr/>
              </a:pPr>
              <a:t>18.03.2020</a:t>
            </a:fld>
            <a:endParaRPr lang="uk-UA" dirty="0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FDFAD3-ED0E-4999-8D37-5F9A211396EA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7A3BF-117E-43AD-919C-524408774FC3}" type="datetimeFigureOut">
              <a:rPr lang="uk-UA"/>
              <a:pPr>
                <a:defRPr/>
              </a:pPr>
              <a:t>18.03.2020</a:t>
            </a:fld>
            <a:endParaRPr lang="uk-UA" dirty="0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F15EC-1713-4141-A07B-7927AFF13C68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9821E1B-6096-47A8-93B8-67CC69637354}" type="datetimeFigureOut">
              <a:rPr lang="uk-UA"/>
              <a:pPr>
                <a:defRPr/>
              </a:pPr>
              <a:t>18.03.2020</a:t>
            </a:fld>
            <a:endParaRPr lang="uk-UA" dirty="0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A96C7A3-AD23-4203-82DD-55964F6750B5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79292-0A6A-4904-8D36-36AC5AFD7FCB}" type="datetimeFigureOut">
              <a:rPr lang="uk-UA"/>
              <a:pPr>
                <a:defRPr/>
              </a:pPr>
              <a:t>18.03.2020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6BAC4-341A-47BC-ABE4-E3E117892D93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latin typeface="+mn-lt"/>
              <a:cs typeface="+mn-cs"/>
            </a:endParaRPr>
          </a:p>
        </p:txBody>
      </p:sp>
      <p:sp>
        <p:nvSpPr>
          <p:cNvPr id="7" name="Прямая соединительная линия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latin typeface="+mn-lt"/>
              <a:cs typeface="+mn-cs"/>
            </a:endParaRPr>
          </a:p>
        </p:txBody>
      </p:sp>
      <p:sp>
        <p:nvSpPr>
          <p:cNvPr id="8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9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1" name="Овал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13F3EE9-9CBC-4F61-8C75-76D6848668CB}" type="datetimeFigureOut">
              <a:rPr lang="uk-UA"/>
              <a:pPr>
                <a:defRPr/>
              </a:pPr>
              <a:t>18.03.2020</a:t>
            </a:fld>
            <a:endParaRPr lang="uk-UA" dirty="0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82C4816-A009-4049-88C6-E280BBDBDAAD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6" name="Овал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7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8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9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0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EE23D55-21F8-447B-8575-C2C116C252E6}" type="datetimeFigureOut">
              <a:rPr lang="uk-UA"/>
              <a:pPr>
                <a:defRPr/>
              </a:pPr>
              <a:t>18.03.2020</a:t>
            </a:fld>
            <a:endParaRPr lang="uk-UA" dirty="0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C4B19D4-C45B-4A93-8132-C169F54E7399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latin typeface="+mn-lt"/>
              <a:cs typeface="+mn-cs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EA91870-19FA-4973-8C77-987AC6D530F3}" type="datetimeFigureOut">
              <a:rPr lang="uk-UA"/>
              <a:pPr>
                <a:defRPr/>
              </a:pPr>
              <a:t>18.03.2020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cs typeface="+mn-cs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D1D302F-2D51-4B5F-A836-359A7964DE15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07" r:id="rId4"/>
    <p:sldLayoutId id="2147483706" r:id="rId5"/>
    <p:sldLayoutId id="2147483711" r:id="rId6"/>
    <p:sldLayoutId id="2147483705" r:id="rId7"/>
    <p:sldLayoutId id="2147483712" r:id="rId8"/>
    <p:sldLayoutId id="2147483713" r:id="rId9"/>
    <p:sldLayoutId id="2147483704" r:id="rId10"/>
    <p:sldLayoutId id="214748370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267744" y="1844824"/>
            <a:ext cx="6318250" cy="3821113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uk-UA" sz="1200" cap="none" dirty="0" smtClean="0"/>
              <a:t/>
            </a:r>
            <a:br>
              <a:rPr lang="uk-UA" sz="1200" cap="none" dirty="0" smtClean="0"/>
            </a:br>
            <a:r>
              <a:rPr lang="uk-UA" sz="1200" cap="none" dirty="0" smtClean="0"/>
              <a:t/>
            </a:r>
            <a:br>
              <a:rPr lang="uk-UA" sz="1200" cap="none" dirty="0" smtClean="0"/>
            </a:br>
            <a:r>
              <a:rPr lang="uk-UA" sz="1200" cap="none" dirty="0" smtClean="0"/>
              <a:t/>
            </a:r>
            <a:br>
              <a:rPr lang="uk-UA" sz="1200" cap="none" dirty="0" smtClean="0"/>
            </a:br>
            <a:r>
              <a:rPr lang="uk-UA" sz="1400" cap="none" dirty="0" smtClean="0">
                <a:solidFill>
                  <a:schemeClr val="tx1"/>
                </a:solidFill>
              </a:rPr>
              <a:t/>
            </a:r>
            <a:br>
              <a:rPr lang="uk-UA" sz="1400" cap="none" dirty="0" smtClean="0">
                <a:solidFill>
                  <a:schemeClr val="tx1"/>
                </a:solidFill>
              </a:rPr>
            </a:br>
            <a:r>
              <a:rPr lang="uk-UA" sz="1400" cap="none" dirty="0" smtClean="0">
                <a:solidFill>
                  <a:schemeClr val="tx1"/>
                </a:solidFill>
              </a:rPr>
              <a:t> </a:t>
            </a:r>
            <a:r>
              <a:rPr lang="uk-UA" sz="14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Міністерство освіти  і науки України</a:t>
            </a:r>
            <a:br>
              <a:rPr lang="uk-UA" sz="14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Державний вищий навчальний заклад</a:t>
            </a:r>
            <a:br>
              <a:rPr lang="uk-UA" sz="14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«Київський коледж легкої промисловості»</a:t>
            </a:r>
            <a:br>
              <a:rPr lang="uk-UA" sz="14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4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4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4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4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Презентація на тему:</a:t>
            </a:r>
            <a:r>
              <a:rPr lang="uk-UA" sz="12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2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2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2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2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Ознайомлення з явищем </a:t>
            </a:r>
            <a:r>
              <a:rPr lang="uk-UA" sz="3200" cap="none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булінг</a:t>
            </a:r>
            <a:r>
              <a:rPr lang="uk-UA" sz="32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системі освіти.</a:t>
            </a:r>
            <a:br>
              <a:rPr lang="uk-UA" sz="32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2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2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200" cap="none" dirty="0" smtClean="0">
                <a:solidFill>
                  <a:schemeClr val="tx1"/>
                </a:solidFill>
              </a:rPr>
              <a:t/>
            </a:r>
            <a:br>
              <a:rPr lang="uk-UA" sz="1200" cap="none" dirty="0" smtClean="0">
                <a:solidFill>
                  <a:schemeClr val="tx1"/>
                </a:solidFill>
              </a:rPr>
            </a:br>
            <a:r>
              <a:rPr lang="uk-UA" sz="1200" cap="none" dirty="0" smtClean="0">
                <a:solidFill>
                  <a:schemeClr val="tx1"/>
                </a:solidFill>
              </a:rPr>
              <a:t/>
            </a:r>
            <a:br>
              <a:rPr lang="uk-UA" sz="1200" cap="none" dirty="0" smtClean="0">
                <a:solidFill>
                  <a:schemeClr val="tx1"/>
                </a:solidFill>
              </a:rPr>
            </a:br>
            <a:r>
              <a:rPr lang="uk-UA" sz="1200" cap="none" dirty="0" smtClean="0">
                <a:solidFill>
                  <a:schemeClr val="tx1"/>
                </a:solidFill>
              </a:rPr>
              <a:t/>
            </a:r>
            <a:br>
              <a:rPr lang="uk-UA" sz="1200" cap="none" dirty="0" smtClean="0">
                <a:solidFill>
                  <a:schemeClr val="tx1"/>
                </a:solidFill>
              </a:rPr>
            </a:br>
            <a:r>
              <a:rPr lang="uk-UA" sz="1200" cap="none" dirty="0" smtClean="0">
                <a:solidFill>
                  <a:schemeClr val="tx1"/>
                </a:solidFill>
              </a:rPr>
              <a:t/>
            </a:r>
            <a:br>
              <a:rPr lang="uk-UA" sz="1200" cap="none" dirty="0" smtClean="0">
                <a:solidFill>
                  <a:schemeClr val="tx1"/>
                </a:solidFill>
              </a:rPr>
            </a:br>
            <a:r>
              <a:rPr lang="uk-UA" sz="1200" cap="none" dirty="0" smtClean="0">
                <a:solidFill>
                  <a:schemeClr val="tx1"/>
                </a:solidFill>
              </a:rPr>
              <a:t/>
            </a:r>
            <a:br>
              <a:rPr lang="uk-UA" sz="1200" cap="none" dirty="0" smtClean="0">
                <a:solidFill>
                  <a:schemeClr val="tx1"/>
                </a:solidFill>
              </a:rPr>
            </a:br>
            <a:r>
              <a:rPr lang="uk-UA" sz="12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ПІДГОТУВАВ:                                                 ПРАКТИЧНИЙ </a:t>
            </a:r>
            <a:r>
              <a:rPr lang="uk-UA" sz="12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ПСИХОЛОГ</a:t>
            </a:r>
            <a:br>
              <a:rPr lang="uk-UA" sz="12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2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НЕПРЕЛЬ Г.О.</a:t>
            </a:r>
            <a:r>
              <a:rPr lang="uk-UA" sz="1200" i="1" cap="none" dirty="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uk-UA" sz="1200" i="1" cap="none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uk-UA" sz="1200" i="1" cap="none" dirty="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uk-UA" sz="1200" i="1" cap="none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uk-UA" sz="1200" i="1" cap="none" dirty="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uk-UA" sz="1200" i="1" cap="none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uk-UA" sz="1200" cap="none" dirty="0" smtClean="0">
                <a:solidFill>
                  <a:schemeClr val="tx1"/>
                </a:solidFill>
                <a:latin typeface="Times New Roman" pitchFamily="18" charset="0"/>
              </a:rPr>
              <a:t>Київ, 2018</a:t>
            </a:r>
            <a:br>
              <a:rPr lang="uk-UA" sz="1200" cap="none" dirty="0" smtClean="0">
                <a:solidFill>
                  <a:schemeClr val="tx1"/>
                </a:solidFill>
                <a:latin typeface="Times New Roman" pitchFamily="18" charset="0"/>
              </a:rPr>
            </a:br>
            <a:endParaRPr lang="uk-UA" sz="1200" cap="none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Основні аспекти поведінки особистості  </a:t>
            </a: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 СИТУАЦІЇ БУЛІНГУ  ПРЕДСТАВЛЕНІ У</a:t>
            </a:r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</a:t>
            </a:r>
            <a:r>
              <a:rPr lang="uk-UA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uk-UA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785813" y="1643063"/>
            <a:ext cx="7000875" cy="485775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Потреби в здійсненні насильницьких  дій;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Потреби в підкоренні;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Потреби в підбурюванні ( </a:t>
            </a:r>
            <a:r>
              <a:rPr lang="uk-UA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ВІДБУВАЄТЬСЯ ЗАПУСК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ЗАВДАННЯ: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uk-UA" sz="3200" b="1" i="1" dirty="0" smtClean="0">
                <a:latin typeface="Times New Roman" pitchFamily="18" charset="0"/>
                <a:cs typeface="Times New Roman" pitchFamily="18" charset="0"/>
              </a:rPr>
              <a:t>Допомогти  студенту, аби його відображення світу           змінилося     зі  </a:t>
            </a:r>
            <a:r>
              <a:rPr lang="uk-UA" sz="3200" b="1" i="1" dirty="0" err="1" smtClean="0">
                <a:latin typeface="Times New Roman" pitchFamily="18" charset="0"/>
                <a:cs typeface="Times New Roman" pitchFamily="18" charset="0"/>
              </a:rPr>
              <a:t>зіштовхування</a:t>
            </a:r>
            <a:r>
              <a:rPr lang="uk-UA" sz="3200" b="1" i="1" dirty="0" smtClean="0">
                <a:latin typeface="Times New Roman" pitchFamily="18" charset="0"/>
                <a:cs typeface="Times New Roman" pitchFamily="18" charset="0"/>
              </a:rPr>
              <a:t>, підбурювання конфлікту  на пошук свого місця в цьому світі.</a:t>
            </a:r>
            <a:endParaRPr lang="uk-UA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uk-UA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93992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ФОРМА САМОСТВЕРДЖЕННЯ,</a:t>
            </a:r>
            <a:b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ФОРМА ОТРИМАННЯ НЕФОРМАЛЬНОГО ЛІДЕРСТВА,</a:t>
            </a:r>
            <a:b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ФОРМА КОНКУРЕНЦІЇ, </a:t>
            </a:r>
            <a:b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З СТУДЕНТАМИ,  А З ПЕДАГОГОМ!!!</a:t>
            </a:r>
            <a:endParaRPr lang="uk-UA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63" y="2286000"/>
            <a:ext cx="7467600" cy="428625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uk-UA" sz="2200" b="1" i="1" dirty="0" smtClean="0">
                <a:latin typeface="Times New Roman" pitchFamily="18" charset="0"/>
                <a:cs typeface="Times New Roman" pitchFamily="18" charset="0"/>
              </a:rPr>
              <a:t>ПРИЧИНИ: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Відсутній авторитет батьків, який в початковій школі зміщується на функцію вчителя;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Батьки не відстояли позицію вчителя;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У сім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‘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ї несформована повага до вчителя.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uk-UA" sz="2200" b="1" i="1" dirty="0" smtClean="0">
                <a:latin typeface="Times New Roman" pitchFamily="18" charset="0"/>
                <a:cs typeface="Times New Roman" pitchFamily="18" charset="0"/>
              </a:rPr>
              <a:t>РЕЗУЛЬТАТ: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600" b="1" i="1" dirty="0" smtClean="0">
                <a:latin typeface="Times New Roman" pitchFamily="18" charset="0"/>
                <a:cs typeface="Times New Roman" pitchFamily="18" charset="0"/>
              </a:rPr>
              <a:t>Формування власних авторитетних позицій;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uk-UA" sz="2600" b="1" i="1" dirty="0" smtClean="0">
                <a:latin typeface="Times New Roman" pitchFamily="18" charset="0"/>
                <a:cs typeface="Times New Roman" pitchFamily="18" charset="0"/>
              </a:rPr>
              <a:t>- Відсутність здорової конкуренції яка зміщена самоствердженням за рахунок приниження іншого.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41763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ІЗОЛЯЦІЯ </a:t>
            </a:r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 КОМУНІКАЦІЇ</a:t>
            </a:r>
            <a:b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471988"/>
          </a:xfrm>
        </p:spPr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uk-UA" sz="2300" b="1" dirty="0" smtClean="0">
                <a:latin typeface="Times New Roman" pitchFamily="18" charset="0"/>
                <a:cs typeface="Times New Roman" pitchFamily="18" charset="0"/>
              </a:rPr>
              <a:t>Результат: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Самоусвідомлення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себе як жертва;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Занижена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самооцінка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Низькі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комунікативні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здібності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Неспроможність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постояти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себе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інтереси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Є три головні ознаки, що допомагають знайти дітей групи ризику щодо потрапляння у ситуацію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булінгу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 fontAlgn="auto">
              <a:spcAft>
                <a:spcPts val="0"/>
              </a:spcAft>
              <a:buFont typeface="Wingdings"/>
              <a:buNone/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1.«Певні особливості жертви» – це може бути все, чим дитина відрізняється від інших.</a:t>
            </a:r>
          </a:p>
          <a:p>
            <a:pPr marL="457200" indent="-457200" fontAlgn="auto">
              <a:spcAft>
                <a:spcPts val="0"/>
              </a:spcAft>
              <a:buFont typeface="Wingdings"/>
              <a:buNone/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2. «Множинний стрес» – і діти-ізгої, і жертви мають безліч проблем: від соціальних негараздів і конфліктів у сім’ї, до поганого здоров’я, труднощів комунікації з однолітками;</a:t>
            </a:r>
          </a:p>
          <a:p>
            <a:pPr marL="457200" indent="-457200" fontAlgn="auto">
              <a:spcAft>
                <a:spcPts val="0"/>
              </a:spcAft>
              <a:buFont typeface="Wingdings"/>
              <a:buNone/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3. «Стигматизація» за національними або фізичними особливостями дитини.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Ініціаторами цькування також можуть бути такі особи, які: </a:t>
            </a:r>
            <a:endParaRPr lang="uk-UA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uk-UA" dirty="0" smtClean="0"/>
              <a:t>    </a:t>
            </a:r>
            <a:r>
              <a:rPr lang="uk-UA" sz="2000" dirty="0" smtClean="0"/>
              <a:t>–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агресивні, які самостверджується у цькуванні жертви;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   – не вміють співчувати своїм жертвам;</a:t>
            </a:r>
            <a:br>
              <a:rPr lang="uk-UA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– фізично сильні хлопчики;</a:t>
            </a:r>
            <a:br>
              <a:rPr lang="uk-UA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– легко збудливі та дуже імпульсивні діти, з агресивною поведінкою.</a:t>
            </a:r>
            <a:br>
              <a:rPr lang="uk-UA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– мріють бути лідерами у навчальній групі;;</a:t>
            </a:r>
            <a:br>
              <a:rPr lang="uk-UA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– бажають перебувати у центрі уваги;</a:t>
            </a:r>
            <a:br>
              <a:rPr lang="uk-UA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– мають високий рівень домагань;</a:t>
            </a:r>
            <a:br>
              <a:rPr lang="uk-UA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– впевнені у своїй перевазі над жертвою;</a:t>
            </a:r>
            <a:br>
              <a:rPr lang="uk-UA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– не визнають компромісів;</a:t>
            </a:r>
            <a:br>
              <a:rPr lang="uk-UA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– інтуїтивно відчувають, що однокласники не зможуть чинити опір;</a:t>
            </a:r>
            <a:br>
              <a:rPr lang="uk-UA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– мають слабкий рівень самоконтролю.</a:t>
            </a:r>
          </a:p>
          <a:p>
            <a:pPr>
              <a:lnSpc>
                <a:spcPct val="90000"/>
              </a:lnSpc>
            </a:pPr>
            <a:endParaRPr lang="uk-UA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 діяти педагогу, аби не ініціювати  </a:t>
            </a:r>
            <a:r>
              <a:rPr lang="uk-UA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булінг</a:t>
            </a:r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навчальному  закладі:</a:t>
            </a:r>
            <a:endParaRPr lang="uk-UA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00188"/>
            <a:ext cx="7543800" cy="4672012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Збереження авторитету педагогічного колективу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( не обговорювати колег зі студентами, та не піддавати сумніву їх професіоналізм);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.Будь-які зауваження в сторону студента про його зовнішній вигляд, чи розумові здібності, краще обговорювати в особистій формі;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Ви помітили у групі студента схильного до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булінгу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намагайтесь включити його у активне студентське життя(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студрада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профком, спортивні секції, участь у виставках та презентаціях) 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ШЛЯХИ ПРИПИНЕННЯ БУЛІНГУ У НАВЧАЛЬНОМУ ЗАКЛАДІ</a:t>
            </a:r>
            <a:endParaRPr lang="uk-UA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1.ПСИХОЛОГУ ТА ПЕДАГОГУ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ПЕРЕВІРИТИ ІНФОРМАЦІЮ ЗА ОЗНАКАМИ: </a:t>
            </a:r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Форма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булінгу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lnSpc>
                <a:spcPct val="80000"/>
              </a:lnSpc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Методи прояву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булінгу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lnSpc>
                <a:spcPct val="80000"/>
              </a:lnSpc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Механізми запуску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булінгу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2. ДІЇ ПСИХОЛОГА:</a:t>
            </a:r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Провести профілактичні семінари зі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студентами та педагогами;</a:t>
            </a:r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Розробити методичні рекомендації для запобігання та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розвязання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ситуації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булінгу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у начальному закладі;</a:t>
            </a:r>
          </a:p>
          <a:p>
            <a:pPr>
              <a:lnSpc>
                <a:spcPct val="80000"/>
              </a:lnSpc>
            </a:pP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Провести консультацію з батьками учасників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3. ДІЯТИ ПО ПРИНЦИПУ СИСТЕМНОСТІ:</a:t>
            </a:r>
            <a:endParaRPr lang="uk-UA" sz="15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uk-UA" sz="15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Робота організовується з урахуванням інтересів студентів та залученням усіх учасників навчально-виховного процесу: адміністрації, педагогів , батьків, студентів та студентської громадськості.</a:t>
            </a: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uk-UA" sz="1800" b="1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1800" dirty="0" smtClean="0"/>
              <a:t>       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uk-UA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625" y="214313"/>
            <a:ext cx="7467600" cy="61166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uk-UA" sz="3200" b="1" dirty="0" smtClean="0">
                <a:solidFill>
                  <a:schemeClr val="accent1">
                    <a:lumMod val="50000"/>
                  </a:schemeClr>
                </a:solidFill>
              </a:rPr>
              <a:t>                  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None/>
              <a:defRPr/>
            </a:pPr>
            <a:endParaRPr lang="uk-UA" sz="3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74320" indent="-27432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uk-UA" sz="3200" b="1" dirty="0" smtClean="0">
                <a:solidFill>
                  <a:schemeClr val="accent1">
                    <a:lumMod val="50000"/>
                  </a:schemeClr>
                </a:solidFill>
              </a:rPr>
              <a:t>         </a:t>
            </a:r>
            <a:r>
              <a:rPr lang="uk-UA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ПРОБЛЕМУ ВИРІШЕНО!!!!</a:t>
            </a:r>
            <a:endParaRPr lang="uk-UA" sz="32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428625" y="2571750"/>
            <a:ext cx="7643813" cy="3857625"/>
          </a:xfrm>
          <a:prstGeom prst="triangle">
            <a:avLst>
              <a:gd name="adj" fmla="val 50000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3800" dirty="0"/>
              <a:t>*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571500" y="5286375"/>
            <a:ext cx="3429000" cy="10715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4" idx="4"/>
          </p:cNvCxnSpPr>
          <p:nvPr/>
        </p:nvCxnSpPr>
        <p:spPr>
          <a:xfrm rot="5400000" flipH="1">
            <a:off x="5679282" y="4036218"/>
            <a:ext cx="1143000" cy="36433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4" idx="0"/>
          </p:cNvCxnSpPr>
          <p:nvPr/>
        </p:nvCxnSpPr>
        <p:spPr>
          <a:xfrm rot="16200000" flipH="1">
            <a:off x="3085307" y="3736181"/>
            <a:ext cx="2357438" cy="285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28625"/>
            <a:ext cx="7758113" cy="6045200"/>
          </a:xfrm>
        </p:spPr>
        <p:txBody>
          <a:bodyPr>
            <a:normAutofit/>
          </a:bodyPr>
          <a:lstStyle/>
          <a:p>
            <a:pPr marL="274320" indent="-27432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Перешкоди до вирішення соціальної проблеми  </a:t>
            </a:r>
            <a:r>
              <a:rPr lang="uk-UA" sz="3200" b="1" dirty="0" err="1" smtClean="0">
                <a:latin typeface="Times New Roman" pitchFamily="18" charset="0"/>
                <a:cs typeface="Times New Roman" pitchFamily="18" charset="0"/>
              </a:rPr>
              <a:t>булінгу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 :</a:t>
            </a: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uk-UA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Небажання дорослих  розібратись у ситуації, проблему потрібно вирішувати 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об'єктивно</a:t>
            </a:r>
            <a:endParaRPr lang="uk-UA" sz="4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Дорослі втрачають дорослість  відстоюючи своїх дітей; Брак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комунікації між дитиною та дорослим.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uk-UA" sz="28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uk-U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7467600" cy="24288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sz="20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Булінг</a:t>
            </a:r>
            <a:r>
              <a:rPr lang="uk-UA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(від англ. </a:t>
            </a:r>
            <a:r>
              <a:rPr lang="en-US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Bully</a:t>
            </a:r>
            <a:r>
              <a:rPr lang="uk-UA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хуліган, залякувати</a:t>
            </a:r>
            <a:r>
              <a:rPr lang="uk-UA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цькування-</a:t>
            </a:r>
            <a:r>
              <a:rPr lang="uk-UA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залякування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фізичний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психологічний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терор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спрямований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те,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викликати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іншого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страх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самим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підпорядкувати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собі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6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714625"/>
            <a:ext cx="7467600" cy="3759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uk-UA" dirty="0" smtClean="0"/>
              <a:t>   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За даними опитування ЮНІСЕФ, 67% дітей зіштовхувались з проявами насилля у навчальному закладі протягом останніх трьох місяців.  Кожна четверта дитина (24%) ставала жертвою насилля з боку однокласників.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 тих,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мовчать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40%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соромляться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говорити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22%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вважають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нормальне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явище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0"/>
            <a:ext cx="7467600" cy="12858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sz="4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 БУЛІНГУ:</a:t>
            </a:r>
            <a:endParaRPr lang="uk-UA" sz="48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88" y="1214438"/>
            <a:ext cx="7567612" cy="5259387"/>
          </a:xfrm>
        </p:spPr>
        <p:txBody>
          <a:bodyPr>
            <a:normAutofit fontScale="77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uk-UA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uk-UA" sz="3300" dirty="0" smtClean="0"/>
              <a:t> - </a:t>
            </a:r>
            <a:r>
              <a:rPr lang="uk-UA" sz="3600" b="1" i="1" dirty="0" smtClean="0">
                <a:latin typeface="Times New Roman" pitchFamily="18" charset="0"/>
                <a:cs typeface="Times New Roman" pitchFamily="18" charset="0"/>
              </a:rPr>
              <a:t>Фізичний </a:t>
            </a:r>
            <a:r>
              <a:rPr lang="uk-UA" sz="3600" b="1" i="1" dirty="0" err="1" smtClean="0">
                <a:latin typeface="Times New Roman" pitchFamily="18" charset="0"/>
                <a:cs typeface="Times New Roman" pitchFamily="18" charset="0"/>
              </a:rPr>
              <a:t>булінг</a:t>
            </a:r>
            <a:r>
              <a:rPr lang="uk-UA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– штовхання, підніжки, </a:t>
            </a:r>
            <a:r>
              <a:rPr lang="uk-UA" sz="3600" dirty="0" err="1" smtClean="0">
                <a:latin typeface="Times New Roman" pitchFamily="18" charset="0"/>
                <a:cs typeface="Times New Roman" pitchFamily="18" charset="0"/>
              </a:rPr>
              <a:t>зачіпачання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, бійки, стусани, ляпаси,«сканування» тіла, нанесення тілесних ушкоджень тощо.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uk-UA" sz="3600" b="1" i="1" dirty="0" smtClean="0">
                <a:latin typeface="Times New Roman" pitchFamily="18" charset="0"/>
                <a:cs typeface="Times New Roman" pitchFamily="18" charset="0"/>
              </a:rPr>
              <a:t>Економічний </a:t>
            </a:r>
            <a:r>
              <a:rPr lang="uk-UA" sz="3600" b="1" i="1" dirty="0" err="1" smtClean="0">
                <a:latin typeface="Times New Roman" pitchFamily="18" charset="0"/>
                <a:cs typeface="Times New Roman" pitchFamily="18" charset="0"/>
              </a:rPr>
              <a:t>булінг</a:t>
            </a:r>
            <a:r>
              <a:rPr lang="uk-UA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– крадіжки, пошкодження чи знищення одягу та інших особистих речей жертви, вимагання грошей тощо.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uk-UA" sz="3600" b="1" i="1" dirty="0" smtClean="0">
                <a:latin typeface="Times New Roman" pitchFamily="18" charset="0"/>
                <a:cs typeface="Times New Roman" pitchFamily="18" charset="0"/>
              </a:rPr>
              <a:t> - Психологічний </a:t>
            </a:r>
            <a:r>
              <a:rPr lang="uk-UA" sz="3600" b="1" i="1" dirty="0" err="1" smtClean="0">
                <a:latin typeface="Times New Roman" pitchFamily="18" charset="0"/>
                <a:cs typeface="Times New Roman" pitchFamily="18" charset="0"/>
              </a:rPr>
              <a:t>булінг</a:t>
            </a:r>
            <a:r>
              <a:rPr lang="uk-UA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– принизливі погляди, жести, образливі рухи тіла, міміки обличчя, поширення образливих чуток, ізоляція, ігнорування, погрози, 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жарти,маніпуляції, шантаж тощо.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uk-UA" sz="26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625" y="428625"/>
            <a:ext cx="7496175" cy="60452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uk-UA" dirty="0" smtClean="0"/>
              <a:t>-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Сексуальний </a:t>
            </a:r>
            <a:r>
              <a:rPr lang="uk-UA" b="1" i="1" dirty="0" err="1" smtClean="0">
                <a:latin typeface="Times New Roman" pitchFamily="18" charset="0"/>
                <a:cs typeface="Times New Roman" pitchFamily="18" charset="0"/>
              </a:rPr>
              <a:t>булінг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–принизливі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погляди, жести,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образливі рухи тіла, прізвиська та образи сексуального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характеру, зйомки у переодягальнях, поширення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образливих чуток, сексуальні погрози, жарти тощо.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b="1" i="1" dirty="0" err="1" smtClean="0">
                <a:latin typeface="Times New Roman" pitchFamily="18" charset="0"/>
                <a:cs typeface="Times New Roman" pitchFamily="18" charset="0"/>
              </a:rPr>
              <a:t>Кібербулінг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–приниження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за допомогою мобільних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телефонів,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інтернету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інших електронних пристроїв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(пересилка неоднозначних фото, обзивання по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телефону, знімання на відео бійок чи інших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принижень і викладання відео в мережу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інтернет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цькування через соціальні мережі).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Прихований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булінг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поширення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пліток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брехня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звинувачення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спрямовані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те,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зруйнувати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похитнути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соціальні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зв’язки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Наочний приклад </a:t>
            </a:r>
            <a:r>
              <a:rPr lang="uk-UA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булінгу</a:t>
            </a:r>
            <a:endParaRPr lang="uk-UA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 descr="C:\Users\Igor\Pictures\1534135544_bulling-v-shkole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28625" y="4286250"/>
            <a:ext cx="3657600" cy="1970088"/>
          </a:xfrm>
        </p:spPr>
      </p:pic>
      <p:pic>
        <p:nvPicPr>
          <p:cNvPr id="19459" name="Picture 3" descr="C:\Users\Igor\Pictures\7805b61e2d2aac72e08fb097b695af05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270375" y="2071688"/>
            <a:ext cx="3657600" cy="25003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внобедренный треугольник 1"/>
          <p:cNvSpPr/>
          <p:nvPr/>
        </p:nvSpPr>
        <p:spPr>
          <a:xfrm>
            <a:off x="928688" y="857250"/>
            <a:ext cx="6643687" cy="4929188"/>
          </a:xfrm>
          <a:prstGeom prst="triangle">
            <a:avLst>
              <a:gd name="adj" fmla="val 496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2571750" y="428625"/>
            <a:ext cx="3357563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ПІДБУРЮВАЧ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5929313"/>
            <a:ext cx="2714625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6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ЖЕРТВА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29188" y="6000750"/>
            <a:ext cx="3857625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ЦЬКУВАЛЬНИК</a:t>
            </a:r>
          </a:p>
        </p:txBody>
      </p:sp>
      <p:sp>
        <p:nvSpPr>
          <p:cNvPr id="20485" name="TextBox 6"/>
          <p:cNvSpPr txBox="1">
            <a:spLocks noChangeArrowheads="1"/>
          </p:cNvSpPr>
          <p:nvPr/>
        </p:nvSpPr>
        <p:spPr bwMode="auto">
          <a:xfrm>
            <a:off x="2214563" y="3571875"/>
            <a:ext cx="3786187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6600" b="1" i="1">
                <a:latin typeface="Century Schoolbook" pitchFamily="18" charset="0"/>
              </a:rPr>
              <a:t>БУЛІНГ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/>
            <a:r>
              <a:rPr lang="uk-UA" sz="4000" b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РОЗГЛЯНЕМО ПРОЯВ БУЛІНГУ, ЯК :</a:t>
            </a:r>
          </a:p>
        </p:txBody>
      </p:sp>
      <p:sp>
        <p:nvSpPr>
          <p:cNvPr id="21506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uk-UA" b="1" dirty="0" smtClean="0"/>
              <a:t> -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САНКЦІОНОВАНЕ ВИРАЖЕННЯ АГРЕСІЇ, ЯКА ПРИНОСИТЬ ШКОДУ ІНШОМУ;</a:t>
            </a:r>
          </a:p>
          <a:p>
            <a:pPr>
              <a:buFont typeface="Wingdings" pitchFamily="2" charset="2"/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- ФОРМА АДАПТАЦІЇ ДИТИНИ ДО СОЦІАЛЬНОГО ЖИТТЯ, В ЯКОМУ ВОНА ОДНА;</a:t>
            </a:r>
          </a:p>
          <a:p>
            <a:pPr>
              <a:buFont typeface="Wingdings" pitchFamily="2" charset="2"/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- ФОРМА САМОСТВЕРДЖЕННЯ, ФОРМА ОТРИМАННЯ НЕФОРМАЛЬНОГО ЛІДЕРСТВА, ФОРМА КОНКУРЕНЦІЇ, НЕ ЗДІТЬМИ, А З ПЕДАГОГОМ!!!;</a:t>
            </a:r>
          </a:p>
          <a:p>
            <a:pPr>
              <a:buFont typeface="Wingdings" pitchFamily="2" charset="2"/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- ІЗОЛЯЦІЯ ДИТИНИ З КОМУНІКАЦІЇ.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  ФОРМА АДАПТАЦІЇ ОСОБИСТОСТІ  ДО СОЦІАЛЬНОГО ЖИТТЯ В ЯКОМУ ВОНА, ОДНА:</a:t>
            </a:r>
            <a:endParaRPr lang="uk-UA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uk-UA" sz="20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НАВЧАЛЬНОМУ ЗАКЛАДІ ОСОБИСТІСТЬ ФУНКЦІОНУЄ У ТАКИХ ВИМІРАХ:</a:t>
            </a:r>
            <a:endParaRPr lang="uk-UA" b="1" i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fontAlgn="auto">
              <a:spcAft>
                <a:spcPts val="0"/>
              </a:spcAft>
              <a:buFont typeface="Wingdings"/>
              <a:buAutoNum type="arabicPeriod"/>
              <a:defRPr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СОЦІАЛЬНИЙ – СТУДЕНТ ГРУПИ;</a:t>
            </a:r>
          </a:p>
          <a:p>
            <a:pPr marL="457200" indent="-457200" fontAlgn="auto">
              <a:spcAft>
                <a:spcPts val="0"/>
              </a:spcAft>
              <a:buFont typeface="Wingdings"/>
              <a:buAutoNum type="arabicPeriod"/>
              <a:defRPr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НА СКІЛЬКИ ВОНА ЗДАТНА ПОЗИЦІОНУВАТИ СЕБЕ;</a:t>
            </a:r>
          </a:p>
          <a:p>
            <a:pPr marL="457200" indent="-457200" fontAlgn="auto">
              <a:spcAft>
                <a:spcPts val="0"/>
              </a:spcAft>
              <a:buFont typeface="Wingdings"/>
              <a:buAutoNum type="arabicPeriod"/>
              <a:defRPr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НА СКІЛЬКИ ВОНА ВНУТРІШНЬО ВІДЧУВАЄ СЕБЕ ЗАХИЩЕНОЮ; </a:t>
            </a:r>
          </a:p>
          <a:p>
            <a:pPr marL="457200" indent="-457200" fontAlgn="auto">
              <a:spcAft>
                <a:spcPts val="0"/>
              </a:spcAft>
              <a:buFont typeface="Wingdings"/>
              <a:buAutoNum type="arabicPeriod"/>
              <a:defRPr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СФОРМОВАНІСТЬ АВТОРИТЕТУ ВИКЛАДАЧА.</a:t>
            </a:r>
            <a:endParaRPr lang="uk-UA" sz="28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285750"/>
            <a:ext cx="74676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САНКЦІОНОВАНЕ ВИРАЖЕННЯ АГРЕСІЇ, ЯКА ПРИНОСИТЬ ШКОДУ ІНШОМУ:</a:t>
            </a:r>
            <a:endParaRPr lang="uk-UA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МЕТА БУЛІНГУ: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Отримання задоволення від пригноблення іншого (драйв….)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ПРИЧИНИ: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Зміна цінностей у суспільстві, а саме, зросла тенденція виховання лідерів, яка в свою чергу змістилась на: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ЯКЩО  ТИ  ЦЬКУЄШ  ІНШОГО, ТИ ОТРИМУЄШ  ЛІДЕРСЬКІ  ПОЗИЦІЇ</a:t>
            </a:r>
            <a:endParaRPr lang="uk-UA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ЗАВДАННЯ: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Навчити особистість жити у суспільстві  не принижуючи іншого!!!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1230</TotalTime>
  <Words>886</Words>
  <Application>Microsoft Office PowerPoint</Application>
  <PresentationFormat>Экран (4:3)</PresentationFormat>
  <Paragraphs>96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Calibri</vt:lpstr>
      <vt:lpstr>Century Schoolbook</vt:lpstr>
      <vt:lpstr>Times New Roman</vt:lpstr>
      <vt:lpstr>Wingdings</vt:lpstr>
      <vt:lpstr>Wingdings 2</vt:lpstr>
      <vt:lpstr>Эркер</vt:lpstr>
      <vt:lpstr>     Міністерство освіти  і науки України Державний вищий навчальний заклад «Київський коледж легкої промисловості»    Презентація на тему:  Ознайомлення з явищем булінг у системі освіти.       ПІДГОТУВАВ:                                                 ПРАКТИЧНИЙ ПСИХОЛОГ                                                                                                      НЕПРЕЛЬ Г.О.   Київ, 2018 </vt:lpstr>
      <vt:lpstr>Булінг (від англ. Bully - хуліган, залякувати) цькування-  це залякування, фізичний або психологічний терор, спрямований на те, щоб викликати в іншого страх і тим самим підпорядкувати його собі.  </vt:lpstr>
      <vt:lpstr>ФОРМИ БУЛІНГУ:</vt:lpstr>
      <vt:lpstr>Презентация PowerPoint</vt:lpstr>
      <vt:lpstr>Наочний приклад булінгу</vt:lpstr>
      <vt:lpstr>Презентация PowerPoint</vt:lpstr>
      <vt:lpstr>РОЗГЛЯНЕМО ПРОЯВ БУЛІНГУ, ЯК :</vt:lpstr>
      <vt:lpstr>ЯК  ФОРМА АДАПТАЦІЇ ОСОБИСТОСТІ  ДО СОЦІАЛЬНОГО ЖИТТЯ В ЯКОМУ ВОНА, ОДНА:</vt:lpstr>
      <vt:lpstr>САНКЦІОНОВАНЕ ВИРАЖЕННЯ АГРЕСІЇ, ЯКА ПРИНОСИТЬ ШКОДУ ІНШОМУ:</vt:lpstr>
      <vt:lpstr>Основні аспекти поведінки особистості  В  СИТУАЦІЇ БУЛІНГУ  ПРЕДСТАВЛЕНІ У формІ:</vt:lpstr>
      <vt:lpstr>ФОРМА САМОСТВЕРДЖЕННЯ,  ФОРМА ОТРИМАННЯ НЕФОРМАЛЬНОГО ЛІДЕРСТВА,  ФОРМА КОНКУРЕНЦІЇ,  НЕ З СТУДЕНТАМИ,  А З ПЕДАГОГОМ!!!</vt:lpstr>
      <vt:lpstr> ІЗОЛЯЦІЯ З КОМУНІКАЦІЇ </vt:lpstr>
      <vt:lpstr>Ініціаторами цькування також можуть бути такі особи, які: </vt:lpstr>
      <vt:lpstr>Як діяти педагогу, аби не ініціювати  булінг у навчальному  закладі:</vt:lpstr>
      <vt:lpstr>ШЛЯХИ ПРИПИНЕННЯ БУЛІНГУ У НАВЧАЛЬНОМУ ЗАКЛАДІ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БУЛІНГ</dc:title>
  <dc:creator>Igor</dc:creator>
  <cp:lastModifiedBy>Пользователь Windows</cp:lastModifiedBy>
  <cp:revision>118</cp:revision>
  <dcterms:created xsi:type="dcterms:W3CDTF">2018-11-20T16:03:53Z</dcterms:created>
  <dcterms:modified xsi:type="dcterms:W3CDTF">2020-03-18T21:50:57Z</dcterms:modified>
</cp:coreProperties>
</file>